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59" r:id="rId5"/>
    <p:sldId id="262" r:id="rId6"/>
    <p:sldId id="263" r:id="rId7"/>
    <p:sldId id="26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288"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EB9F50-D678-4AD9-A575-C19FB309B759}"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3532268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EB9F50-D678-4AD9-A575-C19FB309B759}"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531206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EB9F50-D678-4AD9-A575-C19FB309B759}"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3122070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EB9F50-D678-4AD9-A575-C19FB309B759}"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01D66431-3125-4832-B46A-6D583404E17C}"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78686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EB9F50-D678-4AD9-A575-C19FB309B759}"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3535988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7EB9F50-D678-4AD9-A575-C19FB309B759}" type="datetimeFigureOut">
              <a:rPr lang="en-US" smtClean="0"/>
              <a:t>10/23/2014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975769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7EB9F50-D678-4AD9-A575-C19FB309B759}" type="datetimeFigureOut">
              <a:rPr lang="en-US" smtClean="0"/>
              <a:t>10/23/2014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2217989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EB9F50-D678-4AD9-A575-C19FB309B759}"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1869363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7EB9F50-D678-4AD9-A575-C19FB309B759}" type="datetimeFigureOut">
              <a:rPr lang="en-US" smtClean="0"/>
              <a:t>10/23/2014</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01D66431-3125-4832-B46A-6D583404E17C}" type="slidenum">
              <a:rPr lang="en-US" smtClean="0"/>
              <a:t>‹#›</a:t>
            </a:fld>
            <a:endParaRPr lang="en-US"/>
          </a:p>
        </p:txBody>
      </p:sp>
    </p:spTree>
    <p:extLst>
      <p:ext uri="{BB962C8B-B14F-4D97-AF65-F5344CB8AC3E}">
        <p14:creationId xmlns:p14="http://schemas.microsoft.com/office/powerpoint/2010/main" val="1412421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EB9F50-D678-4AD9-A575-C19FB309B759}"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1623448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EB9F50-D678-4AD9-A575-C19FB309B759}"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236127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EB9F50-D678-4AD9-A575-C19FB309B759}"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2339581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EB9F50-D678-4AD9-A575-C19FB309B759}" type="datetimeFigureOut">
              <a:rPr lang="en-US" smtClean="0"/>
              <a:t>10/23/2014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3025801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EB9F50-D678-4AD9-A575-C19FB309B759}" type="datetimeFigureOut">
              <a:rPr lang="en-US" smtClean="0"/>
              <a:t>10/23/2014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3484868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7EB9F50-D678-4AD9-A575-C19FB309B759}" type="datetimeFigureOut">
              <a:rPr lang="en-US" smtClean="0"/>
              <a:t>10/23/2014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1698811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EB9F50-D678-4AD9-A575-C19FB309B759}"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349670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EB9F50-D678-4AD9-A575-C19FB309B759}"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66431-3125-4832-B46A-6D583404E17C}" type="slidenum">
              <a:rPr lang="en-US" smtClean="0"/>
              <a:t>‹#›</a:t>
            </a:fld>
            <a:endParaRPr lang="en-US"/>
          </a:p>
        </p:txBody>
      </p:sp>
    </p:spTree>
    <p:extLst>
      <p:ext uri="{BB962C8B-B14F-4D97-AF65-F5344CB8AC3E}">
        <p14:creationId xmlns:p14="http://schemas.microsoft.com/office/powerpoint/2010/main" val="3848040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7EB9F50-D678-4AD9-A575-C19FB309B759}" type="datetimeFigureOut">
              <a:rPr lang="en-US" smtClean="0"/>
              <a:t>10/23/2014</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01D66431-3125-4832-B46A-6D583404E17C}" type="slidenum">
              <a:rPr lang="en-US" smtClean="0"/>
              <a:t>‹#›</a:t>
            </a:fld>
            <a:endParaRPr lang="en-US"/>
          </a:p>
        </p:txBody>
      </p:sp>
    </p:spTree>
    <p:extLst>
      <p:ext uri="{BB962C8B-B14F-4D97-AF65-F5344CB8AC3E}">
        <p14:creationId xmlns:p14="http://schemas.microsoft.com/office/powerpoint/2010/main" val="1168448988"/>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med.harvard.edu/AANLIB/cases/case11/mr1/011.gif" TargetMode="External"/><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hyperlink" Target="http://www.med.harvard.edu/AANLIB/cases/case11/tc1/011.gi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Patient #6: Susan </a:t>
            </a:r>
            <a:endParaRPr lang="en-US" dirty="0"/>
          </a:p>
        </p:txBody>
      </p:sp>
      <p:sp>
        <p:nvSpPr>
          <p:cNvPr id="3" name="Subtitle 2"/>
          <p:cNvSpPr>
            <a:spLocks noGrp="1"/>
          </p:cNvSpPr>
          <p:nvPr>
            <p:ph type="subTitle" idx="1"/>
          </p:nvPr>
        </p:nvSpPr>
        <p:spPr/>
        <p:txBody>
          <a:bodyPr/>
          <a:lstStyle/>
          <a:p>
            <a:r>
              <a:rPr lang="en-US" dirty="0" smtClean="0"/>
              <a:t>Ben, Jacob, Jenna, &amp; Nikita</a:t>
            </a:r>
            <a:endParaRPr lang="en-US" dirty="0"/>
          </a:p>
        </p:txBody>
      </p:sp>
    </p:spTree>
    <p:extLst>
      <p:ext uri="{BB962C8B-B14F-4D97-AF65-F5344CB8AC3E}">
        <p14:creationId xmlns:p14="http://schemas.microsoft.com/office/powerpoint/2010/main" val="2664115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Susan’s Story</a:t>
            </a:r>
            <a:endParaRPr lang="en-US" dirty="0"/>
          </a:p>
        </p:txBody>
      </p:sp>
      <p:sp>
        <p:nvSpPr>
          <p:cNvPr id="3" name="Content Placeholder 2"/>
          <p:cNvSpPr>
            <a:spLocks noGrp="1"/>
          </p:cNvSpPr>
          <p:nvPr>
            <p:ph idx="1"/>
          </p:nvPr>
        </p:nvSpPr>
        <p:spPr>
          <a:xfrm>
            <a:off x="770473" y="2117930"/>
            <a:ext cx="10112175" cy="4166959"/>
          </a:xfrm>
        </p:spPr>
        <p:txBody>
          <a:bodyPr>
            <a:noAutofit/>
          </a:bodyPr>
          <a:lstStyle/>
          <a:p>
            <a:pPr marL="0" lvl="0" indent="0">
              <a:lnSpc>
                <a:spcPct val="100000"/>
              </a:lnSpc>
              <a:buNone/>
            </a:pPr>
            <a:r>
              <a:rPr lang="en-US" sz="2200" dirty="0" smtClean="0"/>
              <a:t>	Susan</a:t>
            </a:r>
            <a:r>
              <a:rPr lang="en-US" sz="2200" dirty="0"/>
              <a:t>, a 35 year-old teacher, has been referred to you from a psychologist who works in your building. She was being treated for depression and mild mood swings, but now that she has started having physical symptoms, the psychologist thinks she needs a neurology consult. Obviously nervous, Susan says, “You might think I am crazy, but sometimes my hands and feet just seem to move on their own, kind of like they are dancing.” She goes on to say that she remembers her mother experiencing the same thing a few weeks before she died. Sadly, her mother was killed in a car crash before the doctors could ever explore her symptoms. Other than the limb movement, Susan has noticed that she seems to be forgetting little details at work. She has a few bruises on her legs. When asked about them, she tells you that she has been a bit clumsy lately and seems to fall down more than she used to. </a:t>
            </a:r>
          </a:p>
          <a:p>
            <a:pPr marL="0" indent="0">
              <a:lnSpc>
                <a:spcPct val="100000"/>
              </a:lnSpc>
              <a:buNone/>
            </a:pPr>
            <a:endParaRPr lang="en-US" sz="2200" dirty="0"/>
          </a:p>
        </p:txBody>
      </p:sp>
    </p:spTree>
    <p:extLst>
      <p:ext uri="{BB962C8B-B14F-4D97-AF65-F5344CB8AC3E}">
        <p14:creationId xmlns:p14="http://schemas.microsoft.com/office/powerpoint/2010/main" val="2331865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984" y="4917677"/>
            <a:ext cx="9613862" cy="588535"/>
          </a:xfrm>
        </p:spPr>
        <p:txBody>
          <a:bodyPr>
            <a:noAutofit/>
          </a:bodyPr>
          <a:lstStyle/>
          <a:p>
            <a:r>
              <a:rPr lang="en-US" sz="4000" dirty="0" smtClean="0"/>
              <a:t>Symptoms</a:t>
            </a:r>
            <a:endParaRPr lang="en-US" sz="4000" dirty="0"/>
          </a:p>
        </p:txBody>
      </p:sp>
      <p:sp>
        <p:nvSpPr>
          <p:cNvPr id="5" name="TextBox 4"/>
          <p:cNvSpPr txBox="1"/>
          <p:nvPr/>
        </p:nvSpPr>
        <p:spPr>
          <a:xfrm>
            <a:off x="824247" y="355160"/>
            <a:ext cx="9672034" cy="369332"/>
          </a:xfrm>
          <a:prstGeom prst="rect">
            <a:avLst/>
          </a:prstGeom>
          <a:noFill/>
        </p:spPr>
        <p:txBody>
          <a:bodyPr wrap="square" rtlCol="0">
            <a:spAutoFit/>
          </a:bodyPr>
          <a:lstStyle/>
          <a:p>
            <a:pPr lvl="0"/>
            <a:r>
              <a:rPr lang="en-US" dirty="0" smtClean="0"/>
              <a:t>	</a:t>
            </a:r>
            <a:endParaRPr lang="en-US" dirty="0"/>
          </a:p>
        </p:txBody>
      </p:sp>
      <p:sp>
        <p:nvSpPr>
          <p:cNvPr id="6" name="TextBox 5"/>
          <p:cNvSpPr txBox="1"/>
          <p:nvPr/>
        </p:nvSpPr>
        <p:spPr>
          <a:xfrm>
            <a:off x="824247" y="631064"/>
            <a:ext cx="9186599" cy="3539430"/>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Depression </a:t>
            </a:r>
          </a:p>
          <a:p>
            <a:pPr marL="285750" indent="-285750">
              <a:buFont typeface="Arial" panose="020B0604020202020204" pitchFamily="34" charset="0"/>
              <a:buChar char="•"/>
            </a:pPr>
            <a:r>
              <a:rPr lang="en-US" sz="3200" dirty="0" smtClean="0"/>
              <a:t>Mild mood swings</a:t>
            </a:r>
          </a:p>
          <a:p>
            <a:pPr marL="285750" indent="-285750">
              <a:buFont typeface="Arial" panose="020B0604020202020204" pitchFamily="34" charset="0"/>
              <a:buChar char="•"/>
            </a:pPr>
            <a:r>
              <a:rPr lang="en-US" sz="3200" dirty="0" smtClean="0"/>
              <a:t>Short term memory loss</a:t>
            </a:r>
          </a:p>
          <a:p>
            <a:pPr marL="285750" indent="-285750">
              <a:buFont typeface="Arial" panose="020B0604020202020204" pitchFamily="34" charset="0"/>
              <a:buChar char="•"/>
            </a:pPr>
            <a:r>
              <a:rPr lang="en-US" sz="3200" dirty="0" smtClean="0"/>
              <a:t>Twitching of hands and feet </a:t>
            </a:r>
          </a:p>
          <a:p>
            <a:pPr marL="285750" indent="-285750">
              <a:buFont typeface="Arial" panose="020B0604020202020204" pitchFamily="34" charset="0"/>
              <a:buChar char="•"/>
            </a:pPr>
            <a:r>
              <a:rPr lang="en-US" sz="3200" dirty="0" smtClean="0"/>
              <a:t>Clumsiness </a:t>
            </a:r>
          </a:p>
          <a:p>
            <a:endParaRPr lang="en-US" sz="3200" dirty="0"/>
          </a:p>
          <a:p>
            <a:r>
              <a:rPr lang="en-US" sz="3200" dirty="0" smtClean="0"/>
              <a:t>Based on these symptoms, we concluded… </a:t>
            </a:r>
            <a:endParaRPr lang="en-US" sz="3200" dirty="0"/>
          </a:p>
        </p:txBody>
      </p:sp>
    </p:spTree>
    <p:extLst>
      <p:ext uri="{BB962C8B-B14F-4D97-AF65-F5344CB8AC3E}">
        <p14:creationId xmlns:p14="http://schemas.microsoft.com/office/powerpoint/2010/main" val="1745822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plosion 1 4"/>
          <p:cNvSpPr/>
          <p:nvPr/>
        </p:nvSpPr>
        <p:spPr>
          <a:xfrm>
            <a:off x="1609856" y="978792"/>
            <a:ext cx="8474301" cy="4971247"/>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bg1"/>
                </a:solidFill>
              </a:rPr>
              <a:t>Huntington’s Disease </a:t>
            </a:r>
            <a:endParaRPr lang="en-US" sz="5400" b="1" dirty="0">
              <a:solidFill>
                <a:schemeClr val="bg1"/>
              </a:solidFill>
            </a:endParaRPr>
          </a:p>
        </p:txBody>
      </p:sp>
    </p:spTree>
    <p:extLst>
      <p:ext uri="{BB962C8B-B14F-4D97-AF65-F5344CB8AC3E}">
        <p14:creationId xmlns:p14="http://schemas.microsoft.com/office/powerpoint/2010/main" val="165890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Does It Happen? </a:t>
            </a:r>
            <a:endParaRPr lang="en-US" dirty="0"/>
          </a:p>
        </p:txBody>
      </p:sp>
      <p:sp>
        <p:nvSpPr>
          <p:cNvPr id="5" name="Content Placeholder 4"/>
          <p:cNvSpPr>
            <a:spLocks noGrp="1"/>
          </p:cNvSpPr>
          <p:nvPr>
            <p:ph idx="1"/>
          </p:nvPr>
        </p:nvSpPr>
        <p:spPr>
          <a:xfrm>
            <a:off x="680321" y="2253803"/>
            <a:ext cx="6235635" cy="4404574"/>
          </a:xfrm>
        </p:spPr>
        <p:txBody>
          <a:bodyPr>
            <a:normAutofit/>
          </a:bodyPr>
          <a:lstStyle/>
          <a:p>
            <a:r>
              <a:rPr lang="en-US" dirty="0"/>
              <a:t>An inherited degenerative brain </a:t>
            </a:r>
            <a:r>
              <a:rPr lang="en-US" dirty="0" smtClean="0"/>
              <a:t>disorder</a:t>
            </a:r>
          </a:p>
          <a:p>
            <a:pPr lvl="0"/>
            <a:r>
              <a:rPr lang="en-US" dirty="0" smtClean="0"/>
              <a:t>A </a:t>
            </a:r>
            <a:r>
              <a:rPr lang="en-US" dirty="0"/>
              <a:t>genetic disease caused by a mutation on the fourth chromosome</a:t>
            </a:r>
          </a:p>
          <a:p>
            <a:r>
              <a:rPr lang="en-US" dirty="0"/>
              <a:t>Is affected by the dominant </a:t>
            </a:r>
            <a:r>
              <a:rPr lang="en-US" dirty="0" smtClean="0"/>
              <a:t>allele</a:t>
            </a:r>
          </a:p>
          <a:p>
            <a:pPr lvl="0"/>
            <a:r>
              <a:rPr lang="en-US" dirty="0"/>
              <a:t>Its homozygous counterpart is no worse than the heterozygous form (truly dominant)</a:t>
            </a:r>
          </a:p>
          <a:p>
            <a:pPr lvl="0"/>
            <a:r>
              <a:rPr lang="en-US" dirty="0"/>
              <a:t>Patients may lose control of their extremities and start an erratic dance</a:t>
            </a:r>
          </a:p>
          <a:p>
            <a:r>
              <a:rPr lang="en-US" dirty="0"/>
              <a:t>No cure is known and most will be unable to care for themselves by 60</a:t>
            </a:r>
          </a:p>
        </p:txBody>
      </p:sp>
      <p:pic>
        <p:nvPicPr>
          <p:cNvPr id="6" name="Picture 5" descr="http://www.med.harvard.edu/AANLIB/cases/case11/mr1/011.gif">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115578" y="2253803"/>
            <a:ext cx="2438400" cy="2438400"/>
          </a:xfrm>
          <a:prstGeom prst="rect">
            <a:avLst/>
          </a:prstGeom>
          <a:noFill/>
          <a:ln>
            <a:noFill/>
          </a:ln>
        </p:spPr>
      </p:pic>
      <p:pic>
        <p:nvPicPr>
          <p:cNvPr id="7" name="Picture 6" descr="http://www.med.harvard.edu/AANLIB/cases/case11/tc1/011.gif">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9663448" y="3832538"/>
            <a:ext cx="2438400" cy="2438400"/>
          </a:xfrm>
          <a:prstGeom prst="rect">
            <a:avLst/>
          </a:prstGeom>
          <a:noFill/>
          <a:ln>
            <a:noFill/>
          </a:ln>
        </p:spPr>
      </p:pic>
    </p:spTree>
    <p:extLst>
      <p:ext uri="{BB962C8B-B14F-4D97-AF65-F5344CB8AC3E}">
        <p14:creationId xmlns:p14="http://schemas.microsoft.com/office/powerpoint/2010/main" val="404883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984" y="4917677"/>
            <a:ext cx="9613862" cy="588535"/>
          </a:xfrm>
        </p:spPr>
        <p:txBody>
          <a:bodyPr>
            <a:noAutofit/>
          </a:bodyPr>
          <a:lstStyle/>
          <a:p>
            <a:r>
              <a:rPr lang="en-US" sz="4000" dirty="0" smtClean="0"/>
              <a:t>How Will Her Life Be</a:t>
            </a:r>
            <a:endParaRPr lang="en-US" sz="4000" dirty="0"/>
          </a:p>
        </p:txBody>
      </p:sp>
      <p:sp>
        <p:nvSpPr>
          <p:cNvPr id="5" name="TextBox 4"/>
          <p:cNvSpPr txBox="1"/>
          <p:nvPr/>
        </p:nvSpPr>
        <p:spPr>
          <a:xfrm>
            <a:off x="824247" y="355160"/>
            <a:ext cx="9672034" cy="369332"/>
          </a:xfrm>
          <a:prstGeom prst="rect">
            <a:avLst/>
          </a:prstGeom>
          <a:noFill/>
        </p:spPr>
        <p:txBody>
          <a:bodyPr wrap="square" rtlCol="0">
            <a:spAutoFit/>
          </a:bodyPr>
          <a:lstStyle/>
          <a:p>
            <a:pPr lvl="0"/>
            <a:r>
              <a:rPr lang="en-US" dirty="0" smtClean="0"/>
              <a:t>	</a:t>
            </a:r>
            <a:endParaRPr lang="en-US" dirty="0"/>
          </a:p>
        </p:txBody>
      </p:sp>
      <p:sp>
        <p:nvSpPr>
          <p:cNvPr id="6" name="TextBox 5"/>
          <p:cNvSpPr txBox="1"/>
          <p:nvPr/>
        </p:nvSpPr>
        <p:spPr>
          <a:xfrm>
            <a:off x="824247" y="724492"/>
            <a:ext cx="9186599" cy="3539430"/>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Live for 10-20 years</a:t>
            </a:r>
          </a:p>
          <a:p>
            <a:pPr marL="285750" indent="-285750">
              <a:buFont typeface="Arial" panose="020B0604020202020204" pitchFamily="34" charset="0"/>
              <a:buChar char="•"/>
            </a:pPr>
            <a:r>
              <a:rPr lang="en-US" sz="3200" dirty="0" smtClean="0"/>
              <a:t>Change in behavior</a:t>
            </a:r>
          </a:p>
          <a:p>
            <a:pPr marL="285750" indent="-285750">
              <a:buFont typeface="Arial" panose="020B0604020202020204" pitchFamily="34" charset="0"/>
              <a:buChar char="•"/>
            </a:pPr>
            <a:r>
              <a:rPr lang="en-US" sz="3200" dirty="0" smtClean="0"/>
              <a:t>New diet</a:t>
            </a:r>
          </a:p>
          <a:p>
            <a:pPr marL="285750" indent="-285750">
              <a:buFont typeface="Arial" panose="020B0604020202020204" pitchFamily="34" charset="0"/>
              <a:buChar char="•"/>
            </a:pPr>
            <a:r>
              <a:rPr lang="en-US" sz="3200" dirty="0" smtClean="0"/>
              <a:t>Hard to keep still</a:t>
            </a:r>
          </a:p>
          <a:p>
            <a:pPr marL="285750" indent="-285750">
              <a:buFont typeface="Arial" panose="020B0604020202020204" pitchFamily="34" charset="0"/>
              <a:buChar char="•"/>
            </a:pPr>
            <a:r>
              <a:rPr lang="en-US" sz="3200" dirty="0" smtClean="0"/>
              <a:t>Increased fatigue</a:t>
            </a:r>
          </a:p>
          <a:p>
            <a:pPr marL="285750" indent="-285750">
              <a:buFont typeface="Arial" panose="020B0604020202020204" pitchFamily="34" charset="0"/>
              <a:buChar char="•"/>
            </a:pPr>
            <a:r>
              <a:rPr lang="en-US" sz="3200" dirty="0" smtClean="0"/>
              <a:t>Need for daily routine</a:t>
            </a:r>
          </a:p>
          <a:p>
            <a:pPr marL="285750" indent="-285750">
              <a:buFont typeface="Arial" panose="020B0604020202020204" pitchFamily="34" charset="0"/>
              <a:buChar char="•"/>
            </a:pPr>
            <a:r>
              <a:rPr lang="en-US" sz="3200" dirty="0" smtClean="0"/>
              <a:t>Trouble thinking clearly</a:t>
            </a:r>
          </a:p>
        </p:txBody>
      </p:sp>
    </p:spTree>
    <p:extLst>
      <p:ext uri="{BB962C8B-B14F-4D97-AF65-F5344CB8AC3E}">
        <p14:creationId xmlns:p14="http://schemas.microsoft.com/office/powerpoint/2010/main" val="640835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Genetic Counselor</a:t>
            </a:r>
            <a:endParaRPr lang="en-US" sz="4000" dirty="0"/>
          </a:p>
        </p:txBody>
      </p:sp>
      <p:sp>
        <p:nvSpPr>
          <p:cNvPr id="4" name="Content Placeholder 3"/>
          <p:cNvSpPr>
            <a:spLocks noGrp="1"/>
          </p:cNvSpPr>
          <p:nvPr>
            <p:ph idx="1"/>
          </p:nvPr>
        </p:nvSpPr>
        <p:spPr/>
        <p:txBody>
          <a:bodyPr/>
          <a:lstStyle/>
          <a:p>
            <a:pPr marL="285750" indent="-285750">
              <a:lnSpc>
                <a:spcPct val="150000"/>
              </a:lnSpc>
            </a:pPr>
            <a:r>
              <a:rPr lang="en-US" dirty="0"/>
              <a:t>Have a Masters of Science degree in genetic counseling</a:t>
            </a:r>
          </a:p>
          <a:p>
            <a:pPr marL="285750" indent="-285750">
              <a:lnSpc>
                <a:spcPct val="150000"/>
              </a:lnSpc>
            </a:pPr>
            <a:r>
              <a:rPr lang="en-US" dirty="0"/>
              <a:t>Provide information and emotional support</a:t>
            </a:r>
          </a:p>
          <a:p>
            <a:pPr marL="285750" indent="-285750">
              <a:lnSpc>
                <a:spcPct val="150000"/>
              </a:lnSpc>
            </a:pPr>
            <a:r>
              <a:rPr lang="en-US" dirty="0"/>
              <a:t>Offer counseling to promote informed choices</a:t>
            </a:r>
          </a:p>
          <a:p>
            <a:pPr marL="285750" indent="-285750">
              <a:lnSpc>
                <a:spcPct val="150000"/>
              </a:lnSpc>
            </a:pPr>
            <a:r>
              <a:rPr lang="en-US" dirty="0"/>
              <a:t>Help families and patients understand the genetics of special diseases</a:t>
            </a:r>
          </a:p>
          <a:p>
            <a:endParaRPr lang="en-US" dirty="0"/>
          </a:p>
        </p:txBody>
      </p:sp>
      <p:sp>
        <p:nvSpPr>
          <p:cNvPr id="5" name="TextBox 4"/>
          <p:cNvSpPr txBox="1"/>
          <p:nvPr/>
        </p:nvSpPr>
        <p:spPr>
          <a:xfrm>
            <a:off x="824247" y="355160"/>
            <a:ext cx="9672034" cy="369332"/>
          </a:xfrm>
          <a:prstGeom prst="rect">
            <a:avLst/>
          </a:prstGeom>
          <a:noFill/>
        </p:spPr>
        <p:txBody>
          <a:bodyPr wrap="square" rtlCol="0">
            <a:spAutoFit/>
          </a:bodyPr>
          <a:lstStyle/>
          <a:p>
            <a:pPr lvl="0"/>
            <a:r>
              <a:rPr lang="en-US" dirty="0" smtClean="0"/>
              <a:t>	</a:t>
            </a:r>
            <a:endParaRPr lang="en-US" dirty="0"/>
          </a:p>
        </p:txBody>
      </p:sp>
    </p:spTree>
    <p:extLst>
      <p:ext uri="{BB962C8B-B14F-4D97-AF65-F5344CB8AC3E}">
        <p14:creationId xmlns:p14="http://schemas.microsoft.com/office/powerpoint/2010/main" val="376749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984" y="4917677"/>
            <a:ext cx="9613862" cy="588535"/>
          </a:xfrm>
        </p:spPr>
        <p:txBody>
          <a:bodyPr>
            <a:noAutofit/>
          </a:bodyPr>
          <a:lstStyle/>
          <a:p>
            <a:r>
              <a:rPr lang="en-US" sz="4000" dirty="0" smtClean="0"/>
              <a:t>Neurologist </a:t>
            </a:r>
            <a:endParaRPr lang="en-US" sz="4000" dirty="0"/>
          </a:p>
        </p:txBody>
      </p:sp>
      <p:sp>
        <p:nvSpPr>
          <p:cNvPr id="5" name="TextBox 4"/>
          <p:cNvSpPr txBox="1"/>
          <p:nvPr/>
        </p:nvSpPr>
        <p:spPr>
          <a:xfrm>
            <a:off x="772731" y="702889"/>
            <a:ext cx="9672034" cy="3729162"/>
          </a:xfrm>
          <a:prstGeom prst="rect">
            <a:avLst/>
          </a:prstGeom>
          <a:noFill/>
        </p:spPr>
        <p:txBody>
          <a:bodyPr wrap="square" rtlCol="0">
            <a:spAutoFit/>
          </a:bodyPr>
          <a:lstStyle/>
          <a:p>
            <a:pPr marL="285750" lvl="0" indent="-285750">
              <a:lnSpc>
                <a:spcPct val="150000"/>
              </a:lnSpc>
              <a:buFont typeface="Arial" panose="020B0604020202020204" pitchFamily="34" charset="0"/>
              <a:buChar char="•"/>
            </a:pPr>
            <a:r>
              <a:rPr lang="en-US" sz="2000" dirty="0"/>
              <a:t>Principal care giver to patients with a neurological </a:t>
            </a:r>
            <a:r>
              <a:rPr lang="en-US" sz="2000" dirty="0" smtClean="0"/>
              <a:t>disorder </a:t>
            </a:r>
          </a:p>
          <a:p>
            <a:pPr marL="285750" indent="-285750">
              <a:lnSpc>
                <a:spcPct val="150000"/>
              </a:lnSpc>
              <a:buFont typeface="Arial" panose="020B0604020202020204" pitchFamily="34" charset="0"/>
              <a:buChar char="•"/>
            </a:pPr>
            <a:r>
              <a:rPr lang="en-US" sz="2000" dirty="0"/>
              <a:t>Diagnose and treat a neurologist disorder and advise primary care physician </a:t>
            </a:r>
            <a:r>
              <a:rPr lang="en-US" sz="2000" dirty="0" smtClean="0"/>
              <a:t>the </a:t>
            </a:r>
            <a:r>
              <a:rPr lang="en-US" sz="2000" dirty="0"/>
              <a:t>patients overall health</a:t>
            </a:r>
          </a:p>
          <a:p>
            <a:pPr marL="285750" lvl="0" indent="-285750">
              <a:lnSpc>
                <a:spcPct val="150000"/>
              </a:lnSpc>
              <a:buFont typeface="Arial" panose="020B0604020202020204" pitchFamily="34" charset="0"/>
              <a:buChar char="•"/>
            </a:pPr>
            <a:r>
              <a:rPr lang="en-US" sz="2000" dirty="0"/>
              <a:t>C</a:t>
            </a:r>
            <a:r>
              <a:rPr lang="en-US" sz="2000" dirty="0" smtClean="0"/>
              <a:t>an </a:t>
            </a:r>
            <a:r>
              <a:rPr lang="en-US" sz="2000" dirty="0"/>
              <a:t>help consult a patient on what exactly HD is and how best it can be </a:t>
            </a:r>
            <a:r>
              <a:rPr lang="en-US" sz="2000" dirty="0" smtClean="0"/>
              <a:t>managed </a:t>
            </a:r>
          </a:p>
          <a:p>
            <a:pPr marL="285750" lvl="0" indent="-285750">
              <a:lnSpc>
                <a:spcPct val="150000"/>
              </a:lnSpc>
              <a:buFont typeface="Arial" panose="020B0604020202020204" pitchFamily="34" charset="0"/>
              <a:buChar char="•"/>
            </a:pPr>
            <a:r>
              <a:rPr lang="en-US" sz="2000" dirty="0" smtClean="0"/>
              <a:t>Can </a:t>
            </a:r>
            <a:r>
              <a:rPr lang="en-US" sz="2000" dirty="0"/>
              <a:t>supervise any patients that may have required surgery</a:t>
            </a:r>
            <a:r>
              <a:rPr lang="en-US" sz="2000" dirty="0" smtClean="0"/>
              <a:t>	 </a:t>
            </a:r>
          </a:p>
          <a:p>
            <a:pPr marL="285750" indent="-285750">
              <a:lnSpc>
                <a:spcPct val="150000"/>
              </a:lnSpc>
              <a:buFont typeface="Arial" panose="020B0604020202020204" pitchFamily="34" charset="0"/>
              <a:buChar char="•"/>
            </a:pPr>
            <a:r>
              <a:rPr lang="en-US" sz="2000" dirty="0"/>
              <a:t> Available for information and consultation</a:t>
            </a:r>
          </a:p>
          <a:p>
            <a:pPr marL="285750" lvl="0" indent="-285750">
              <a:lnSpc>
                <a:spcPct val="150000"/>
              </a:lnSpc>
              <a:buFont typeface="Arial" panose="020B0604020202020204" pitchFamily="34" charset="0"/>
              <a:buChar char="•"/>
            </a:pPr>
            <a:r>
              <a:rPr lang="en-US" sz="2000" dirty="0"/>
              <a:t>Will provide care to patients that may require more frequent treatments</a:t>
            </a:r>
          </a:p>
        </p:txBody>
      </p:sp>
    </p:spTree>
    <p:extLst>
      <p:ext uri="{BB962C8B-B14F-4D97-AF65-F5344CB8AC3E}">
        <p14:creationId xmlns:p14="http://schemas.microsoft.com/office/powerpoint/2010/main" val="613859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Berlin</Template>
  <TotalTime>433</TotalTime>
  <Words>218</Words>
  <Application>Microsoft Office PowerPoint</Application>
  <PresentationFormat>Custom</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Berlin</vt:lpstr>
      <vt:lpstr>Patient #6: Susan </vt:lpstr>
      <vt:lpstr>Susan’s Story</vt:lpstr>
      <vt:lpstr>Symptoms</vt:lpstr>
      <vt:lpstr>PowerPoint Presentation</vt:lpstr>
      <vt:lpstr>How Does It Happen? </vt:lpstr>
      <vt:lpstr>How Will Her Life Be</vt:lpstr>
      <vt:lpstr>Genetic Counselor</vt:lpstr>
      <vt:lpstr>Neurologist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#6: Susan</dc:title>
  <dc:creator>GUPTA, NIKITA</dc:creator>
  <cp:lastModifiedBy>User</cp:lastModifiedBy>
  <cp:revision>13</cp:revision>
  <dcterms:created xsi:type="dcterms:W3CDTF">2014-10-21T19:56:52Z</dcterms:created>
  <dcterms:modified xsi:type="dcterms:W3CDTF">2014-10-23T15:44:12Z</dcterms:modified>
</cp:coreProperties>
</file>