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3" r:id="rId3"/>
    <p:sldId id="264" r:id="rId4"/>
    <p:sldId id="257" r:id="rId5"/>
    <p:sldId id="258" r:id="rId6"/>
    <p:sldId id="265" r:id="rId7"/>
    <p:sldId id="259" r:id="rId8"/>
    <p:sldId id="260"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41DC86-98FC-4810-AE93-4EE89F156178}" type="datetimeFigureOut">
              <a:rPr lang="en-US" smtClean="0"/>
              <a:t>1/26/2015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9B05103-DCF2-47A1-AEBB-D01437A1AC3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41DC86-98FC-4810-AE93-4EE89F156178}"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05103-DCF2-47A1-AEBB-D01437A1AC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41DC86-98FC-4810-AE93-4EE89F156178}"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05103-DCF2-47A1-AEBB-D01437A1AC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41DC86-98FC-4810-AE93-4EE89F156178}"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05103-DCF2-47A1-AEBB-D01437A1AC3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41DC86-98FC-4810-AE93-4EE89F156178}" type="datetimeFigureOut">
              <a:rPr lang="en-US" smtClean="0"/>
              <a:t>1/26/2015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9B05103-DCF2-47A1-AEBB-D01437A1AC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41DC86-98FC-4810-AE93-4EE89F156178}"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05103-DCF2-47A1-AEBB-D01437A1AC3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41DC86-98FC-4810-AE93-4EE89F156178}" type="datetimeFigureOut">
              <a:rPr lang="en-US" smtClean="0"/>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05103-DCF2-47A1-AEBB-D01437A1AC3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41DC86-98FC-4810-AE93-4EE89F156178}"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05103-DCF2-47A1-AEBB-D01437A1AC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1DC86-98FC-4810-AE93-4EE89F156178}" type="datetimeFigureOut">
              <a:rPr lang="en-US" smtClean="0"/>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05103-DCF2-47A1-AEBB-D01437A1AC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41DC86-98FC-4810-AE93-4EE89F156178}"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05103-DCF2-47A1-AEBB-D01437A1AC3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41DC86-98FC-4810-AE93-4EE89F156178}" type="datetimeFigureOut">
              <a:rPr lang="en-US" smtClean="0"/>
              <a:t>1/26/2015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9B05103-DCF2-47A1-AEBB-D01437A1AC3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141DC86-98FC-4810-AE93-4EE89F156178}" type="datetimeFigureOut">
              <a:rPr lang="en-US" smtClean="0"/>
              <a:t>1/26/2015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9B05103-DCF2-47A1-AEBB-D01437A1AC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Chelsea </a:t>
            </a:r>
            <a:r>
              <a:rPr lang="en-US" dirty="0" err="1" smtClean="0"/>
              <a:t>Sams</a:t>
            </a:r>
            <a:r>
              <a:rPr lang="en-US" dirty="0" smtClean="0"/>
              <a:t>, Abbie Stallings, Ben Duncan, Leslie Probus, and Cassie </a:t>
            </a:r>
            <a:r>
              <a:rPr lang="en-US" dirty="0" err="1" smtClean="0"/>
              <a:t>Blandford</a:t>
            </a:r>
            <a:r>
              <a:rPr lang="en-US" dirty="0" smtClean="0"/>
              <a:t> </a:t>
            </a:r>
            <a:endParaRPr lang="en-US" dirty="0"/>
          </a:p>
        </p:txBody>
      </p:sp>
      <p:sp>
        <p:nvSpPr>
          <p:cNvPr id="2" name="Title 1"/>
          <p:cNvSpPr>
            <a:spLocks noGrp="1"/>
          </p:cNvSpPr>
          <p:nvPr>
            <p:ph type="ctrTitle"/>
          </p:nvPr>
        </p:nvSpPr>
        <p:spPr/>
        <p:txBody>
          <a:bodyPr/>
          <a:lstStyle/>
          <a:p>
            <a:r>
              <a:rPr lang="en-US" dirty="0" smtClean="0"/>
              <a:t>Effect of Temperature on Catalase Activity Rate </a:t>
            </a:r>
            <a:endParaRPr lang="en-US" dirty="0"/>
          </a:p>
        </p:txBody>
      </p:sp>
    </p:spTree>
    <p:extLst>
      <p:ext uri="{BB962C8B-B14F-4D97-AF65-F5344CB8AC3E}">
        <p14:creationId xmlns:p14="http://schemas.microsoft.com/office/powerpoint/2010/main" val="1137511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Results </a:t>
            </a:r>
            <a:endParaRPr lang="en-US" dirty="0"/>
          </a:p>
        </p:txBody>
      </p:sp>
      <p:sp>
        <p:nvSpPr>
          <p:cNvPr id="3" name="Content Placeholder 2"/>
          <p:cNvSpPr>
            <a:spLocks noGrp="1"/>
          </p:cNvSpPr>
          <p:nvPr>
            <p:ph sz="quarter" idx="1"/>
          </p:nvPr>
        </p:nvSpPr>
        <p:spPr/>
        <p:txBody>
          <a:bodyPr/>
          <a:lstStyle/>
          <a:p>
            <a:r>
              <a:rPr lang="en-US" sz="2800" dirty="0">
                <a:latin typeface="Perpetua" panose="02020502060401020303" pitchFamily="18" charset="0"/>
                <a:ea typeface="Calibri"/>
              </a:rPr>
              <a:t>In this experiment, our hypothesis was found false because it showed that the rate of reaction was faster at room temperature. However, our results were inaccurate in the hot water experiment because the stopper had a leak and to move the reaction along we had to turn up the rpm to 700 instead of 125</a:t>
            </a:r>
            <a:r>
              <a:rPr lang="en-US" sz="2800" dirty="0" smtClean="0">
                <a:latin typeface="Perpetua" panose="02020502060401020303" pitchFamily="18" charset="0"/>
                <a:ea typeface="Calibri"/>
              </a:rPr>
              <a:t>. </a:t>
            </a:r>
            <a:r>
              <a:rPr lang="en-US" sz="2800" dirty="0">
                <a:latin typeface="Perpetua" panose="02020502060401020303" pitchFamily="18" charset="0"/>
                <a:ea typeface="Calibri"/>
              </a:rPr>
              <a:t>The highest rate of reaction found in this experiment was found in the room temperature experiment. </a:t>
            </a:r>
            <a:endParaRPr lang="en-US" dirty="0">
              <a:latin typeface="Perpetua" panose="02020502060401020303" pitchFamily="18" charset="0"/>
            </a:endParaRPr>
          </a:p>
        </p:txBody>
      </p:sp>
    </p:spTree>
    <p:extLst>
      <p:ext uri="{BB962C8B-B14F-4D97-AF65-F5344CB8AC3E}">
        <p14:creationId xmlns:p14="http://schemas.microsoft.com/office/powerpoint/2010/main" val="3030500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sz="quarter" idx="1"/>
          </p:nvPr>
        </p:nvSpPr>
        <p:spPr/>
        <p:txBody>
          <a:bodyPr/>
          <a:lstStyle/>
          <a:p>
            <a:r>
              <a:rPr lang="en-US" dirty="0"/>
              <a:t>Research that has been done on this has shown that </a:t>
            </a:r>
            <a:r>
              <a:rPr lang="en-US" dirty="0" smtClean="0"/>
              <a:t>the </a:t>
            </a:r>
            <a:r>
              <a:rPr lang="en-US" dirty="0"/>
              <a:t>heat from the heated hydrogen peroxide creates more kinetic energy, making the enzymes move faster in the solution so they collide with more substrates, creating a faster reaction. The opposite is present with the cold water, slowing the enzymes, so they collide at a slower rate. The room temperature would act as a control to see how everything would compare versus normal conditions.</a:t>
            </a:r>
            <a:endParaRPr lang="en-US" dirty="0"/>
          </a:p>
        </p:txBody>
      </p:sp>
    </p:spTree>
    <p:extLst>
      <p:ext uri="{BB962C8B-B14F-4D97-AF65-F5344CB8AC3E}">
        <p14:creationId xmlns:p14="http://schemas.microsoft.com/office/powerpoint/2010/main" val="287337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sz="quarter" idx="1"/>
          </p:nvPr>
        </p:nvSpPr>
        <p:spPr/>
        <p:txBody>
          <a:bodyPr/>
          <a:lstStyle/>
          <a:p>
            <a:r>
              <a:rPr lang="en-US" dirty="0"/>
              <a:t>Our hypothesis is if the temperature is higher, the rate of the reaction would be faster, and if the temperature is lower, the rate of the reaction will be slower than the room temperature, or control. </a:t>
            </a:r>
          </a:p>
          <a:p>
            <a:pPr marL="0" indent="0">
              <a:buNone/>
            </a:pPr>
            <a:endParaRPr lang="en-US" dirty="0"/>
          </a:p>
          <a:p>
            <a:endParaRPr lang="en-US" dirty="0"/>
          </a:p>
        </p:txBody>
      </p:sp>
    </p:spTree>
    <p:extLst>
      <p:ext uri="{BB962C8B-B14F-4D97-AF65-F5344CB8AC3E}">
        <p14:creationId xmlns:p14="http://schemas.microsoft.com/office/powerpoint/2010/main" val="239174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t>
            </a:r>
            <a:endParaRPr lang="en-US" dirty="0"/>
          </a:p>
        </p:txBody>
      </p:sp>
      <p:sp>
        <p:nvSpPr>
          <p:cNvPr id="5" name="Content Placeholder 4"/>
          <p:cNvSpPr>
            <a:spLocks noGrp="1"/>
          </p:cNvSpPr>
          <p:nvPr>
            <p:ph sz="quarter" idx="1"/>
          </p:nvPr>
        </p:nvSpPr>
        <p:spPr/>
        <p:txBody>
          <a:bodyPr>
            <a:normAutofit fontScale="55000" lnSpcReduction="20000"/>
          </a:bodyPr>
          <a:lstStyle/>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Computer with Internet access and Vernier </a:t>
            </a:r>
            <a:r>
              <a:rPr lang="en-US" sz="2800" dirty="0" err="1">
                <a:latin typeface="Perpetua" panose="02020502060401020303" pitchFamily="18" charset="0"/>
                <a:ea typeface="Times New Roman"/>
                <a:cs typeface="Times New Roman"/>
              </a:rPr>
              <a:t>Logger</a:t>
            </a:r>
            <a:r>
              <a:rPr lang="en-US" sz="2800" i="1" dirty="0" err="1">
                <a:latin typeface="Perpetua" panose="02020502060401020303" pitchFamily="18" charset="0"/>
                <a:ea typeface="Times New Roman"/>
                <a:cs typeface="Times New Roman"/>
              </a:rPr>
              <a:t>Pro</a:t>
            </a:r>
            <a:r>
              <a:rPr lang="en-US" sz="2800" i="1" dirty="0">
                <a:latin typeface="Perpetua" panose="02020502060401020303" pitchFamily="18" charset="0"/>
                <a:ea typeface="Times New Roman"/>
                <a:cs typeface="Arial"/>
              </a:rPr>
              <a:t>®</a:t>
            </a:r>
            <a:r>
              <a:rPr lang="en-US" sz="2800" dirty="0">
                <a:latin typeface="Perpetua" panose="02020502060401020303" pitchFamily="18" charset="0"/>
                <a:ea typeface="Times New Roman"/>
                <a:cs typeface="Times New Roman"/>
              </a:rPr>
              <a:t> software</a:t>
            </a:r>
          </a:p>
          <a:p>
            <a:pPr marL="342900" marR="0" lvl="0" indent="-342900">
              <a:spcBef>
                <a:spcPts val="0"/>
              </a:spcBef>
              <a:spcAft>
                <a:spcPts val="0"/>
              </a:spcAft>
              <a:buFont typeface="Symbol"/>
              <a:buChar char=""/>
              <a:tabLst>
                <a:tab pos="457200" algn="l"/>
              </a:tabLst>
            </a:pPr>
            <a:r>
              <a:rPr lang="en-US" sz="2800" dirty="0" err="1">
                <a:latin typeface="Perpetua" panose="02020502060401020303" pitchFamily="18" charset="0"/>
                <a:ea typeface="Times New Roman"/>
                <a:cs typeface="Times New Roman"/>
              </a:rPr>
              <a:t>LabQuest</a:t>
            </a:r>
            <a:r>
              <a:rPr lang="en-US" sz="2800" dirty="0">
                <a:latin typeface="Perpetua" panose="02020502060401020303" pitchFamily="18" charset="0"/>
                <a:ea typeface="Times New Roman"/>
                <a:cs typeface="Times New Roman"/>
              </a:rPr>
              <a:t> Mini</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Vernier Gas Pressure Sensor</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Laboratory journal</a:t>
            </a:r>
          </a:p>
          <a:p>
            <a:pPr marL="342900" marR="0" lvl="0" indent="-342900">
              <a:spcBef>
                <a:spcPts val="0"/>
              </a:spcBef>
              <a:spcAft>
                <a:spcPts val="0"/>
              </a:spcAft>
              <a:buFont typeface="Symbol"/>
              <a:buChar char=""/>
              <a:tabLst>
                <a:tab pos="457200" algn="l"/>
              </a:tabLst>
            </a:pPr>
            <a:r>
              <a:rPr lang="en-US" sz="2800" i="1" dirty="0">
                <a:latin typeface="Perpetua" panose="02020502060401020303" pitchFamily="18" charset="0"/>
                <a:ea typeface="Times New Roman"/>
                <a:cs typeface="Times New Roman"/>
              </a:rPr>
              <a:t>PLTW Biomedical Sciences Experimental Design</a:t>
            </a:r>
            <a:r>
              <a:rPr lang="en-US" sz="2800" dirty="0">
                <a:latin typeface="Perpetua" panose="02020502060401020303" pitchFamily="18" charset="0"/>
                <a:ea typeface="Times New Roman"/>
                <a:cs typeface="Times New Roman"/>
              </a:rPr>
              <a:t> handout</a:t>
            </a:r>
          </a:p>
          <a:p>
            <a:pPr marL="342900" marR="0" lvl="0" indent="-342900">
              <a:spcBef>
                <a:spcPts val="0"/>
              </a:spcBef>
              <a:spcAft>
                <a:spcPts val="0"/>
              </a:spcAft>
              <a:buFont typeface="Symbol"/>
              <a:buChar char=""/>
              <a:tabLst>
                <a:tab pos="457200" algn="l"/>
              </a:tabLst>
            </a:pPr>
            <a:r>
              <a:rPr lang="en-US" sz="2800" i="1" dirty="0">
                <a:latin typeface="Perpetua" panose="02020502060401020303" pitchFamily="18" charset="0"/>
                <a:ea typeface="Times New Roman"/>
                <a:cs typeface="Times New Roman"/>
              </a:rPr>
              <a:t>How to Write a Scientific Laboratory Research Report</a:t>
            </a:r>
            <a:r>
              <a:rPr lang="en-US" sz="2800" dirty="0">
                <a:latin typeface="Perpetua" panose="02020502060401020303" pitchFamily="18" charset="0"/>
                <a:ea typeface="Times New Roman"/>
                <a:cs typeface="Times New Roman"/>
              </a:rPr>
              <a:t> handout</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Science Laboratory Report rubric</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Catalase solution, 200units/mL</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50mL graduated cylinder</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Distilled water</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125 mL Erlenmeyer flask</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Magnetic stirrer</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Stirring bar</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1.5% H</a:t>
            </a:r>
            <a:r>
              <a:rPr lang="en-US" sz="2800" baseline="-25000" dirty="0">
                <a:latin typeface="Perpetua" panose="02020502060401020303" pitchFamily="18" charset="0"/>
                <a:ea typeface="Times New Roman"/>
                <a:cs typeface="Times New Roman"/>
              </a:rPr>
              <a:t>2</a:t>
            </a:r>
            <a:r>
              <a:rPr lang="en-US" sz="2800" dirty="0">
                <a:latin typeface="Perpetua" panose="02020502060401020303" pitchFamily="18" charset="0"/>
                <a:ea typeface="Times New Roman"/>
                <a:cs typeface="Times New Roman"/>
              </a:rPr>
              <a:t>O</a:t>
            </a:r>
            <a:r>
              <a:rPr lang="en-US" sz="2800" baseline="-25000" dirty="0">
                <a:latin typeface="Perpetua" panose="02020502060401020303" pitchFamily="18" charset="0"/>
                <a:ea typeface="Times New Roman"/>
                <a:cs typeface="Times New Roman"/>
              </a:rPr>
              <a:t>2</a:t>
            </a:r>
            <a:r>
              <a:rPr lang="en-US" sz="2800" dirty="0">
                <a:latin typeface="Perpetua" panose="02020502060401020303" pitchFamily="18" charset="0"/>
                <a:ea typeface="Times New Roman"/>
                <a:cs typeface="Times New Roman"/>
              </a:rPr>
              <a:t> solution</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Ring stand</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Utility clamp</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Thermometer (optional)</a:t>
            </a:r>
          </a:p>
          <a:p>
            <a:pPr marL="342900" marR="0" lvl="0" indent="-342900">
              <a:spcBef>
                <a:spcPts val="0"/>
              </a:spcBef>
              <a:spcAft>
                <a:spcPts val="0"/>
              </a:spcAft>
              <a:buFont typeface="Symbol"/>
              <a:buChar char=""/>
              <a:tabLst>
                <a:tab pos="457200" algn="l"/>
              </a:tabLst>
            </a:pPr>
            <a:r>
              <a:rPr lang="en-US" sz="2800" dirty="0" smtClean="0">
                <a:latin typeface="Perpetua" panose="02020502060401020303" pitchFamily="18" charset="0"/>
                <a:ea typeface="Times New Roman"/>
                <a:cs typeface="Times New Roman"/>
              </a:rPr>
              <a:t>Two-hole </a:t>
            </a:r>
            <a:r>
              <a:rPr lang="en-US" sz="2800" dirty="0">
                <a:latin typeface="Perpetua" panose="02020502060401020303" pitchFamily="18" charset="0"/>
                <a:ea typeface="Times New Roman"/>
                <a:cs typeface="Times New Roman"/>
              </a:rPr>
              <a:t>rubber stopper assembly (provided with gas pressure sensor)</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Tubing with </a:t>
            </a:r>
            <a:r>
              <a:rPr lang="en-US" sz="2800" dirty="0" err="1">
                <a:latin typeface="Perpetua" panose="02020502060401020303" pitchFamily="18" charset="0"/>
                <a:ea typeface="Times New Roman"/>
                <a:cs typeface="Times New Roman"/>
              </a:rPr>
              <a:t>Luer</a:t>
            </a:r>
            <a:r>
              <a:rPr lang="en-US" sz="2800" dirty="0">
                <a:latin typeface="Perpetua" panose="02020502060401020303" pitchFamily="18" charset="0"/>
                <a:ea typeface="Times New Roman"/>
                <a:cs typeface="Times New Roman"/>
              </a:rPr>
              <a:t>-lock connectors (provided with gas pressure sensor)</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20-200 </a:t>
            </a:r>
            <a:r>
              <a:rPr lang="en-US" sz="2800" dirty="0">
                <a:latin typeface="Perpetua" panose="02020502060401020303" pitchFamily="18" charset="0"/>
                <a:ea typeface="Times New Roman"/>
                <a:cs typeface="Arial"/>
              </a:rPr>
              <a:t>µ</a:t>
            </a:r>
            <a:r>
              <a:rPr lang="en-US" sz="2800" dirty="0">
                <a:latin typeface="Perpetua" panose="02020502060401020303" pitchFamily="18" charset="0"/>
                <a:ea typeface="Times New Roman"/>
                <a:cs typeface="Times New Roman"/>
              </a:rPr>
              <a:t>L </a:t>
            </a:r>
            <a:r>
              <a:rPr lang="en-US" sz="2800" dirty="0" err="1">
                <a:latin typeface="Perpetua" panose="02020502060401020303" pitchFamily="18" charset="0"/>
                <a:ea typeface="Times New Roman"/>
                <a:cs typeface="Times New Roman"/>
              </a:rPr>
              <a:t>micropippetor</a:t>
            </a:r>
            <a:r>
              <a:rPr lang="en-US" sz="2800" dirty="0">
                <a:latin typeface="Perpetua" panose="02020502060401020303" pitchFamily="18" charset="0"/>
                <a:ea typeface="Times New Roman"/>
                <a:cs typeface="Times New Roman"/>
              </a:rPr>
              <a:t> (or transfer pipettes)</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200</a:t>
            </a:r>
            <a:r>
              <a:rPr lang="en-US" sz="2800" dirty="0">
                <a:latin typeface="Perpetua" panose="02020502060401020303" pitchFamily="18" charset="0"/>
                <a:ea typeface="Times New Roman"/>
                <a:cs typeface="Arial"/>
              </a:rPr>
              <a:t> µ</a:t>
            </a:r>
            <a:r>
              <a:rPr lang="en-US" sz="2800" dirty="0">
                <a:latin typeface="Perpetua" panose="02020502060401020303" pitchFamily="18" charset="0"/>
                <a:ea typeface="Times New Roman"/>
                <a:cs typeface="Times New Roman"/>
              </a:rPr>
              <a:t>L micropipette tips</a:t>
            </a:r>
          </a:p>
          <a:p>
            <a:pPr marL="342900" marR="0" lvl="0" indent="-342900">
              <a:spcBef>
                <a:spcPts val="0"/>
              </a:spcBef>
              <a:spcAft>
                <a:spcPts val="0"/>
              </a:spcAft>
              <a:buFont typeface="Symbol"/>
              <a:buChar char=""/>
              <a:tabLst>
                <a:tab pos="457200" algn="l"/>
              </a:tabLst>
            </a:pPr>
            <a:r>
              <a:rPr lang="en-US" sz="2800" dirty="0">
                <a:latin typeface="Perpetua" panose="02020502060401020303" pitchFamily="18" charset="0"/>
                <a:ea typeface="Times New Roman"/>
                <a:cs typeface="Times New Roman"/>
              </a:rPr>
              <a:t>Catalase and H</a:t>
            </a:r>
            <a:r>
              <a:rPr lang="en-US" sz="2800" baseline="-25000" dirty="0">
                <a:latin typeface="Perpetua" panose="02020502060401020303" pitchFamily="18" charset="0"/>
                <a:ea typeface="Times New Roman"/>
                <a:cs typeface="Times New Roman"/>
              </a:rPr>
              <a:t>2</a:t>
            </a:r>
            <a:r>
              <a:rPr lang="en-US" sz="2800" dirty="0">
                <a:latin typeface="Perpetua" panose="02020502060401020303" pitchFamily="18" charset="0"/>
                <a:ea typeface="Times New Roman"/>
                <a:cs typeface="Times New Roman"/>
              </a:rPr>
              <a:t>O</a:t>
            </a:r>
            <a:r>
              <a:rPr lang="en-US" sz="2800" baseline="-25000" dirty="0">
                <a:latin typeface="Perpetua" panose="02020502060401020303" pitchFamily="18" charset="0"/>
                <a:ea typeface="Times New Roman"/>
                <a:cs typeface="Times New Roman"/>
              </a:rPr>
              <a:t>2</a:t>
            </a:r>
            <a:r>
              <a:rPr lang="en-US" sz="2800" dirty="0">
                <a:latin typeface="Perpetua" panose="02020502060401020303" pitchFamily="18" charset="0"/>
                <a:ea typeface="Times New Roman"/>
                <a:cs typeface="Times New Roman"/>
              </a:rPr>
              <a:t> solutions at varying concentrations/pH (optional</a:t>
            </a:r>
            <a:r>
              <a:rPr lang="en-US" sz="2800" dirty="0" smtClean="0">
                <a:latin typeface="Perpetua" panose="02020502060401020303" pitchFamily="18" charset="0"/>
                <a:ea typeface="Times New Roman"/>
                <a:cs typeface="Times New Roman"/>
              </a:rPr>
              <a:t>)</a:t>
            </a:r>
          </a:p>
          <a:p>
            <a:pPr marL="342900" marR="0" lvl="0" indent="-342900">
              <a:spcBef>
                <a:spcPts val="0"/>
              </a:spcBef>
              <a:spcAft>
                <a:spcPts val="0"/>
              </a:spcAft>
              <a:buFont typeface="Symbol"/>
              <a:buChar char=""/>
              <a:tabLst>
                <a:tab pos="457200" algn="l"/>
              </a:tabLst>
            </a:pPr>
            <a:r>
              <a:rPr lang="en-US" sz="2800" dirty="0" smtClean="0">
                <a:latin typeface="Perpetua" panose="02020502060401020303" pitchFamily="18" charset="0"/>
                <a:ea typeface="Times New Roman"/>
                <a:cs typeface="Times New Roman"/>
              </a:rPr>
              <a:t>Hot Plate </a:t>
            </a:r>
          </a:p>
          <a:p>
            <a:pPr marL="342900" marR="0" lvl="0" indent="-342900">
              <a:spcBef>
                <a:spcPts val="0"/>
              </a:spcBef>
              <a:spcAft>
                <a:spcPts val="0"/>
              </a:spcAft>
              <a:buFont typeface="Symbol"/>
              <a:buChar char=""/>
              <a:tabLst>
                <a:tab pos="457200" algn="l"/>
              </a:tabLst>
            </a:pPr>
            <a:r>
              <a:rPr lang="en-US" sz="2800" dirty="0" smtClean="0">
                <a:latin typeface="Perpetua" panose="02020502060401020303" pitchFamily="18" charset="0"/>
                <a:ea typeface="Times New Roman"/>
                <a:cs typeface="Times New Roman"/>
              </a:rPr>
              <a:t>Ice Bath</a:t>
            </a:r>
            <a:endParaRPr lang="en-US" sz="2800" dirty="0">
              <a:latin typeface="Perpetua" panose="02020502060401020303" pitchFamily="18" charset="0"/>
              <a:ea typeface="Times New Roman"/>
              <a:cs typeface="Times New Roman"/>
            </a:endParaRPr>
          </a:p>
          <a:p>
            <a:pPr marL="0" indent="0">
              <a:buNone/>
            </a:pPr>
            <a:endParaRPr lang="en-US" dirty="0"/>
          </a:p>
        </p:txBody>
      </p:sp>
    </p:spTree>
    <p:extLst>
      <p:ext uri="{BB962C8B-B14F-4D97-AF65-F5344CB8AC3E}">
        <p14:creationId xmlns:p14="http://schemas.microsoft.com/office/powerpoint/2010/main" val="3417769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the Procedure </a:t>
            </a:r>
            <a:endParaRPr lang="en-US" dirty="0"/>
          </a:p>
        </p:txBody>
      </p:sp>
      <p:sp>
        <p:nvSpPr>
          <p:cNvPr id="3" name="Content Placeholder 2"/>
          <p:cNvSpPr>
            <a:spLocks noGrp="1"/>
          </p:cNvSpPr>
          <p:nvPr>
            <p:ph sz="quarter" idx="1"/>
          </p:nvPr>
        </p:nvSpPr>
        <p:spPr/>
        <p:txBody>
          <a:bodyPr>
            <a:normAutofit fontScale="62500" lnSpcReduction="20000"/>
          </a:bodyPr>
          <a:lstStyle/>
          <a:p>
            <a:pPr marL="742950" marR="0" lvl="1" indent="-285750">
              <a:spcBef>
                <a:spcPts val="0"/>
              </a:spcBef>
              <a:spcAft>
                <a:spcPts val="600"/>
              </a:spcAft>
              <a:buFont typeface="Courier New"/>
              <a:buChar char="o"/>
              <a:tabLst>
                <a:tab pos="228600" algn="l"/>
                <a:tab pos="914400" algn="l"/>
              </a:tabLst>
            </a:pPr>
            <a:r>
              <a:rPr lang="en-US" dirty="0">
                <a:latin typeface="Perpetua" panose="02020502060401020303" pitchFamily="18" charset="0"/>
                <a:ea typeface="Times New Roman"/>
              </a:rPr>
              <a:t>Measure out 50mL of 1.5% H</a:t>
            </a:r>
            <a:r>
              <a:rPr lang="en-US" baseline="-25000" dirty="0">
                <a:latin typeface="Perpetua" panose="02020502060401020303" pitchFamily="18" charset="0"/>
                <a:ea typeface="Times New Roman"/>
              </a:rPr>
              <a:t>2</a:t>
            </a:r>
            <a:r>
              <a:rPr lang="en-US" dirty="0">
                <a:latin typeface="Perpetua" panose="02020502060401020303" pitchFamily="18" charset="0"/>
                <a:ea typeface="Times New Roman"/>
              </a:rPr>
              <a:t>O</a:t>
            </a:r>
            <a:r>
              <a:rPr lang="en-US" baseline="-25000" dirty="0">
                <a:latin typeface="Perpetua" panose="02020502060401020303" pitchFamily="18" charset="0"/>
                <a:ea typeface="Times New Roman"/>
              </a:rPr>
              <a:t>2</a:t>
            </a:r>
            <a:r>
              <a:rPr lang="en-US" dirty="0">
                <a:latin typeface="Perpetua" panose="02020502060401020303" pitchFamily="18" charset="0"/>
                <a:ea typeface="Times New Roman"/>
              </a:rPr>
              <a:t> into a 125 mL Erlenmeyer flask. </a:t>
            </a:r>
          </a:p>
          <a:p>
            <a:pPr marL="742950" marR="0" lvl="1" indent="-285750">
              <a:spcBef>
                <a:spcPts val="0"/>
              </a:spcBef>
              <a:spcAft>
                <a:spcPts val="600"/>
              </a:spcAft>
              <a:buFont typeface="Courier New"/>
              <a:buChar char="o"/>
              <a:tabLst>
                <a:tab pos="228600" algn="l"/>
                <a:tab pos="914400" algn="l"/>
              </a:tabLst>
            </a:pPr>
            <a:r>
              <a:rPr lang="en-US" dirty="0">
                <a:latin typeface="Perpetua" panose="02020502060401020303" pitchFamily="18" charset="0"/>
                <a:ea typeface="Times New Roman"/>
              </a:rPr>
              <a:t>Carefully place a stir bar in the flask. </a:t>
            </a:r>
          </a:p>
          <a:p>
            <a:pPr marL="742950" marR="0" lvl="1" indent="-285750">
              <a:spcBef>
                <a:spcPts val="0"/>
              </a:spcBef>
              <a:spcAft>
                <a:spcPts val="600"/>
              </a:spcAft>
              <a:buFont typeface="Courier New"/>
              <a:buChar char="o"/>
              <a:tabLst>
                <a:tab pos="228600" algn="l"/>
                <a:tab pos="914400" algn="l"/>
              </a:tabLst>
            </a:pPr>
            <a:r>
              <a:rPr lang="en-US" dirty="0">
                <a:latin typeface="Perpetua" panose="02020502060401020303" pitchFamily="18" charset="0"/>
                <a:ea typeface="Times New Roman"/>
              </a:rPr>
              <a:t>Place a magnetic stirrer on the base of a ring stand. Use a clamp to fasten the flask to the ring stand as shown. Position the flask at the center of the magnetic stirrer</a:t>
            </a:r>
            <a:r>
              <a:rPr lang="en-US" dirty="0" smtClean="0">
                <a:latin typeface="Perpetua" panose="02020502060401020303" pitchFamily="18" charset="0"/>
                <a:ea typeface="Times New Roman"/>
              </a:rPr>
              <a:t>.</a:t>
            </a:r>
          </a:p>
          <a:p>
            <a:pPr marL="742950" marR="0" lvl="1" indent="-285750">
              <a:spcBef>
                <a:spcPts val="0"/>
              </a:spcBef>
              <a:spcAft>
                <a:spcPts val="600"/>
              </a:spcAft>
              <a:buFont typeface="Courier New"/>
              <a:buChar char="o"/>
              <a:tabLst>
                <a:tab pos="228600" algn="l"/>
                <a:tab pos="914400" algn="l"/>
              </a:tabLst>
            </a:pPr>
            <a:r>
              <a:rPr lang="en-US" dirty="0" smtClean="0">
                <a:latin typeface="Perpetua" panose="02020502060401020303" pitchFamily="18" charset="0"/>
                <a:ea typeface="Times New Roman"/>
              </a:rPr>
              <a:t>Use the speed 125 rpm. </a:t>
            </a:r>
            <a:endParaRPr lang="en-US" dirty="0">
              <a:latin typeface="Perpetua" panose="02020502060401020303" pitchFamily="18" charset="0"/>
              <a:ea typeface="Times New Roman"/>
            </a:endParaRPr>
          </a:p>
          <a:p>
            <a:pPr marL="742950" marR="0" lvl="1" indent="-285750">
              <a:spcBef>
                <a:spcPts val="0"/>
              </a:spcBef>
              <a:spcAft>
                <a:spcPts val="600"/>
              </a:spcAft>
              <a:buFont typeface="Courier New"/>
              <a:buChar char="o"/>
              <a:tabLst>
                <a:tab pos="228600" algn="l"/>
                <a:tab pos="914400" algn="l"/>
              </a:tabLst>
            </a:pPr>
            <a:r>
              <a:rPr lang="en-US" dirty="0" smtClean="0">
                <a:latin typeface="Perpetua" panose="02020502060401020303" pitchFamily="18" charset="0"/>
                <a:ea typeface="Times New Roman"/>
              </a:rPr>
              <a:t>Stop </a:t>
            </a:r>
            <a:r>
              <a:rPr lang="en-US" dirty="0">
                <a:latin typeface="Perpetua" panose="02020502060401020303" pitchFamily="18" charset="0"/>
                <a:ea typeface="Times New Roman"/>
              </a:rPr>
              <a:t>the stirrer.</a:t>
            </a:r>
          </a:p>
          <a:p>
            <a:pPr marL="742950" marR="0" lvl="1" indent="-285750">
              <a:spcBef>
                <a:spcPts val="0"/>
              </a:spcBef>
              <a:spcAft>
                <a:spcPts val="600"/>
              </a:spcAft>
              <a:buFont typeface="Courier New"/>
              <a:buChar char="o"/>
              <a:tabLst>
                <a:tab pos="228600" algn="l"/>
                <a:tab pos="914400" algn="l"/>
              </a:tabLst>
            </a:pPr>
            <a:r>
              <a:rPr lang="en-US" dirty="0">
                <a:latin typeface="Perpetua" panose="02020502060401020303" pitchFamily="18" charset="0"/>
                <a:ea typeface="Times New Roman"/>
              </a:rPr>
              <a:t>Use the plastic tubing with two </a:t>
            </a:r>
            <a:r>
              <a:rPr lang="en-US" dirty="0" err="1">
                <a:latin typeface="Perpetua" panose="02020502060401020303" pitchFamily="18" charset="0"/>
                <a:ea typeface="Times New Roman"/>
              </a:rPr>
              <a:t>Luer</a:t>
            </a:r>
            <a:r>
              <a:rPr lang="en-US" dirty="0">
                <a:latin typeface="Perpetua" panose="02020502060401020303" pitchFamily="18" charset="0"/>
                <a:ea typeface="Times New Roman"/>
              </a:rPr>
              <a:t>-lock connectors to connect the two-hole rubber stopper assembly to the Gas Pressure </a:t>
            </a:r>
            <a:r>
              <a:rPr lang="en-US" dirty="0" smtClean="0">
                <a:latin typeface="Perpetua" panose="02020502060401020303" pitchFamily="18" charset="0"/>
                <a:ea typeface="Times New Roman"/>
              </a:rPr>
              <a:t>Sensor. About </a:t>
            </a:r>
            <a:r>
              <a:rPr lang="en-US" dirty="0">
                <a:latin typeface="Perpetua" panose="02020502060401020303" pitchFamily="18" charset="0"/>
                <a:ea typeface="Times New Roman"/>
              </a:rPr>
              <a:t>one-half turn of the fittings will secure the tubing tightly. The valve connected to the stopper should stay closed during this investigation. </a:t>
            </a:r>
          </a:p>
          <a:p>
            <a:pPr marL="742950" marR="0" lvl="1" indent="-285750">
              <a:spcBef>
                <a:spcPts val="0"/>
              </a:spcBef>
              <a:spcAft>
                <a:spcPts val="600"/>
              </a:spcAft>
              <a:buFont typeface="Courier New"/>
              <a:buChar char="o"/>
              <a:tabLst>
                <a:tab pos="228600" algn="l"/>
                <a:tab pos="914400" algn="l"/>
              </a:tabLst>
            </a:pPr>
            <a:r>
              <a:rPr lang="en-US" dirty="0" smtClean="0">
                <a:latin typeface="Perpetua" panose="02020502060401020303" pitchFamily="18" charset="0"/>
                <a:ea typeface="Times New Roman"/>
              </a:rPr>
              <a:t>Using </a:t>
            </a:r>
            <a:r>
              <a:rPr lang="en-US" dirty="0">
                <a:latin typeface="Perpetua" panose="02020502060401020303" pitchFamily="18" charset="0"/>
                <a:ea typeface="Times New Roman"/>
              </a:rPr>
              <a:t>a micropipette, add 100 µL of enzyme suspension to the contents of the flask.</a:t>
            </a:r>
          </a:p>
          <a:p>
            <a:pPr marL="742950" marR="0" lvl="1" indent="-285750">
              <a:spcBef>
                <a:spcPts val="0"/>
              </a:spcBef>
              <a:spcAft>
                <a:spcPts val="600"/>
              </a:spcAft>
              <a:buFont typeface="Courier New"/>
              <a:buChar char="o"/>
              <a:tabLst>
                <a:tab pos="228600" algn="l"/>
                <a:tab pos="914400" algn="l"/>
              </a:tabLst>
            </a:pPr>
            <a:r>
              <a:rPr lang="en-US" dirty="0">
                <a:latin typeface="Perpetua" panose="02020502060401020303" pitchFamily="18" charset="0"/>
                <a:ea typeface="Times New Roman"/>
              </a:rPr>
              <a:t>Tightly seal the flask by twisting in the two-hole stopper connected to the Gas Pressure Sensor. </a:t>
            </a:r>
          </a:p>
          <a:p>
            <a:pPr marL="742950" marR="0" lvl="1" indent="-285750">
              <a:spcBef>
                <a:spcPts val="0"/>
              </a:spcBef>
              <a:spcAft>
                <a:spcPts val="600"/>
              </a:spcAft>
              <a:buFont typeface="Courier New"/>
              <a:buChar char="o"/>
              <a:tabLst>
                <a:tab pos="228600" algn="l"/>
                <a:tab pos="914400" algn="l"/>
              </a:tabLst>
            </a:pPr>
            <a:r>
              <a:rPr lang="en-US" dirty="0">
                <a:latin typeface="Perpetua" panose="02020502060401020303" pitchFamily="18" charset="0"/>
                <a:ea typeface="Times New Roman"/>
              </a:rPr>
              <a:t>Ensure that the flask is properly positioned. Turn the stirrer on to the predetermined setting.</a:t>
            </a:r>
          </a:p>
          <a:p>
            <a:pPr marL="742950" marR="0" lvl="1" indent="-285750">
              <a:spcBef>
                <a:spcPts val="0"/>
              </a:spcBef>
              <a:spcAft>
                <a:spcPts val="600"/>
              </a:spcAft>
              <a:buFont typeface="Courier New"/>
              <a:buChar char="o"/>
              <a:tabLst>
                <a:tab pos="228600" algn="l"/>
                <a:tab pos="914400" algn="l"/>
              </a:tabLst>
            </a:pPr>
            <a:r>
              <a:rPr lang="en-US" dirty="0">
                <a:latin typeface="Perpetua" panose="02020502060401020303" pitchFamily="18" charset="0"/>
                <a:ea typeface="Times New Roman"/>
              </a:rPr>
              <a:t>Start data collection.</a:t>
            </a:r>
          </a:p>
          <a:p>
            <a:pPr marL="742950" marR="0" lvl="1" indent="-285750">
              <a:spcBef>
                <a:spcPts val="0"/>
              </a:spcBef>
              <a:spcAft>
                <a:spcPts val="600"/>
              </a:spcAft>
              <a:buFont typeface="Courier New"/>
              <a:buChar char="o"/>
              <a:tabLst>
                <a:tab pos="228600" algn="l"/>
                <a:tab pos="914400" algn="l"/>
              </a:tabLst>
            </a:pPr>
            <a:r>
              <a:rPr lang="en-US" dirty="0" smtClean="0">
                <a:latin typeface="Perpetua" panose="02020502060401020303" pitchFamily="18" charset="0"/>
                <a:ea typeface="Times New Roman"/>
              </a:rPr>
              <a:t>Stop </a:t>
            </a:r>
            <a:r>
              <a:rPr lang="en-US" dirty="0">
                <a:latin typeface="Perpetua" panose="02020502060401020303" pitchFamily="18" charset="0"/>
                <a:ea typeface="Times New Roman"/>
              </a:rPr>
              <a:t>data collection after 200 seconds</a:t>
            </a:r>
            <a:r>
              <a:rPr lang="en-US" dirty="0" smtClean="0">
                <a:latin typeface="Perpetua" panose="02020502060401020303" pitchFamily="18" charset="0"/>
                <a:ea typeface="Times New Roman"/>
              </a:rPr>
              <a:t>.</a:t>
            </a:r>
          </a:p>
          <a:p>
            <a:pPr marL="742950" marR="0" lvl="1" indent="-285750">
              <a:spcBef>
                <a:spcPts val="0"/>
              </a:spcBef>
              <a:spcAft>
                <a:spcPts val="600"/>
              </a:spcAft>
              <a:buFont typeface="Courier New"/>
              <a:buChar char="o"/>
              <a:tabLst>
                <a:tab pos="228600" algn="l"/>
                <a:tab pos="914400" algn="l"/>
              </a:tabLst>
            </a:pPr>
            <a:r>
              <a:rPr lang="en-US" dirty="0" smtClean="0">
                <a:latin typeface="Perpetua" panose="02020502060401020303" pitchFamily="18" charset="0"/>
                <a:ea typeface="Times New Roman"/>
              </a:rPr>
              <a:t>Repeat the other steps with the cold temperature except that when you measure out 50mL of H202 set it in the ice bath until it reaches the temperature 6°C. Then do the rest of the steps as normal </a:t>
            </a:r>
          </a:p>
          <a:p>
            <a:pPr marL="742950" marR="0" lvl="1" indent="-285750">
              <a:spcBef>
                <a:spcPts val="0"/>
              </a:spcBef>
              <a:spcAft>
                <a:spcPts val="600"/>
              </a:spcAft>
              <a:buFont typeface="Courier New"/>
              <a:buChar char="o"/>
              <a:tabLst>
                <a:tab pos="228600" algn="l"/>
                <a:tab pos="914400" algn="l"/>
              </a:tabLst>
            </a:pPr>
            <a:r>
              <a:rPr lang="en-US" dirty="0" smtClean="0">
                <a:latin typeface="Perpetua" panose="02020502060401020303" pitchFamily="18" charset="0"/>
                <a:ea typeface="Times New Roman"/>
              </a:rPr>
              <a:t>Repeat the other steps with the hot temperature except that when you  measure out 50ML of H202 set it on the hot plate until it reaches 80°C. Then do the rest of the steps as normal. </a:t>
            </a:r>
            <a:endParaRPr lang="en-US" dirty="0">
              <a:latin typeface="Perpetua" panose="02020502060401020303" pitchFamily="18" charset="0"/>
              <a:ea typeface="Times New Roman"/>
            </a:endParaRPr>
          </a:p>
          <a:p>
            <a:endParaRPr lang="en-US" dirty="0"/>
          </a:p>
        </p:txBody>
      </p:sp>
    </p:spTree>
    <p:extLst>
      <p:ext uri="{BB962C8B-B14F-4D97-AF65-F5344CB8AC3E}">
        <p14:creationId xmlns:p14="http://schemas.microsoft.com/office/powerpoint/2010/main" val="1590866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sz="quarter" idx="1"/>
          </p:nvPr>
        </p:nvSpPr>
        <p:spPr/>
        <p:txBody>
          <a:bodyPr/>
          <a:lstStyle/>
          <a:p>
            <a:r>
              <a:rPr lang="en-US" dirty="0" smtClean="0"/>
              <a:t>Independent variable</a:t>
            </a:r>
          </a:p>
          <a:p>
            <a:pPr lvl="1"/>
            <a:r>
              <a:rPr lang="en-US" dirty="0" smtClean="0"/>
              <a:t>Water temperature: hot, cold</a:t>
            </a:r>
          </a:p>
          <a:p>
            <a:r>
              <a:rPr lang="en-US" dirty="0" smtClean="0"/>
              <a:t>Dependent variable</a:t>
            </a:r>
          </a:p>
          <a:p>
            <a:pPr lvl="1"/>
            <a:r>
              <a:rPr lang="en-US" dirty="0"/>
              <a:t>T</a:t>
            </a:r>
            <a:r>
              <a:rPr lang="en-US" dirty="0" smtClean="0"/>
              <a:t>he rate of the reaction</a:t>
            </a:r>
          </a:p>
          <a:p>
            <a:r>
              <a:rPr lang="en-US" dirty="0" smtClean="0"/>
              <a:t>Control </a:t>
            </a:r>
          </a:p>
          <a:p>
            <a:pPr lvl="1"/>
            <a:r>
              <a:rPr lang="en-US" dirty="0" smtClean="0"/>
              <a:t>Room temperature</a:t>
            </a:r>
          </a:p>
        </p:txBody>
      </p:sp>
    </p:spTree>
    <p:extLst>
      <p:ext uri="{BB962C8B-B14F-4D97-AF65-F5344CB8AC3E}">
        <p14:creationId xmlns:p14="http://schemas.microsoft.com/office/powerpoint/2010/main" val="4007356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Temperature </a:t>
            </a:r>
            <a:endParaRPr lang="en-US" dirty="0"/>
          </a:p>
        </p:txBody>
      </p:sp>
      <p:pic>
        <p:nvPicPr>
          <p:cNvPr id="4" name="Content Placeholder 3"/>
          <p:cNvPicPr>
            <a:picLocks noGrp="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28600" y="1371600"/>
            <a:ext cx="8610600" cy="5196225"/>
          </a:xfrm>
          <a:prstGeom prst="rect">
            <a:avLst/>
          </a:prstGeom>
        </p:spPr>
      </p:pic>
    </p:spTree>
    <p:extLst>
      <p:ext uri="{BB962C8B-B14F-4D97-AF65-F5344CB8AC3E}">
        <p14:creationId xmlns:p14="http://schemas.microsoft.com/office/powerpoint/2010/main" val="1757383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Water </a:t>
            </a:r>
            <a:endParaRPr lang="en-US" dirty="0"/>
          </a:p>
        </p:txBody>
      </p:sp>
      <p:pic>
        <p:nvPicPr>
          <p:cNvPr id="4" name="Content Placeholder 3"/>
          <p:cNvPicPr>
            <a:picLocks noGrp="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09600" y="1371600"/>
            <a:ext cx="7924800" cy="4967625"/>
          </a:xfrm>
          <a:prstGeom prst="rect">
            <a:avLst/>
          </a:prstGeom>
        </p:spPr>
      </p:pic>
    </p:spTree>
    <p:extLst>
      <p:ext uri="{BB962C8B-B14F-4D97-AF65-F5344CB8AC3E}">
        <p14:creationId xmlns:p14="http://schemas.microsoft.com/office/powerpoint/2010/main" val="4133046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Water </a:t>
            </a:r>
            <a:endParaRPr lang="en-US" dirty="0"/>
          </a:p>
        </p:txBody>
      </p:sp>
      <p:pic>
        <p:nvPicPr>
          <p:cNvPr id="4" name="Content Placeholder 3"/>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8001000" cy="4834243"/>
          </a:xfrm>
          <a:prstGeom prst="rect">
            <a:avLst/>
          </a:prstGeom>
          <a:noFill/>
        </p:spPr>
      </p:pic>
    </p:spTree>
    <p:extLst>
      <p:ext uri="{BB962C8B-B14F-4D97-AF65-F5344CB8AC3E}">
        <p14:creationId xmlns:p14="http://schemas.microsoft.com/office/powerpoint/2010/main" val="8790810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82</TotalTime>
  <Words>622</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Effect of Temperature on Catalase Activity Rate </vt:lpstr>
      <vt:lpstr>Research</vt:lpstr>
      <vt:lpstr>Hypothesis</vt:lpstr>
      <vt:lpstr>Materials </vt:lpstr>
      <vt:lpstr>Steps to the Procedure </vt:lpstr>
      <vt:lpstr>Variables</vt:lpstr>
      <vt:lpstr>Room Temperature </vt:lpstr>
      <vt:lpstr>Hot Water </vt:lpstr>
      <vt:lpstr>Cold Water </vt:lpstr>
      <vt:lpstr>Overall Results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Temperature on Catalase Activity Rate</dc:title>
  <dc:creator>User</dc:creator>
  <cp:lastModifiedBy>User</cp:lastModifiedBy>
  <cp:revision>9</cp:revision>
  <dcterms:created xsi:type="dcterms:W3CDTF">2015-01-22T20:38:36Z</dcterms:created>
  <dcterms:modified xsi:type="dcterms:W3CDTF">2015-01-26T20:49:32Z</dcterms:modified>
</cp:coreProperties>
</file>